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9144000"/>
  <p:notesSz cx="6858000" cy="9144000"/>
  <p:embeddedFontLst>
    <p:embeddedFont>
      <p:font typeface="Century Schoolbook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enturySchoolbook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Schoolbook-italic.fntdata"/><Relationship Id="rId25" Type="http://schemas.openxmlformats.org/officeDocument/2006/relationships/font" Target="fonts/CenturySchoolbook-bold.fntdata"/><Relationship Id="rId27" Type="http://schemas.openxmlformats.org/officeDocument/2006/relationships/font" Target="fonts/CenturySchoolboo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2286000" y="3124200"/>
            <a:ext cx="6172200" cy="18943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None/>
              <a:defRPr b="1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286000" y="5003322"/>
            <a:ext cx="6172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ctr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ctr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ctr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None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ctr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None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ctr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None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 rot="5400000">
            <a:off x="7764621" y="1174097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 rot="5400000">
            <a:off x="7077269" y="4181669"/>
            <a:ext cx="36576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BFE5AD">
              <a:alpha val="5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276336" y="0"/>
            <a:ext cx="104664" cy="6858000"/>
          </a:xfrm>
          <a:prstGeom prst="rect">
            <a:avLst/>
          </a:prstGeom>
          <a:solidFill>
            <a:srgbClr val="D7EECD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990600" y="0"/>
            <a:ext cx="181872" cy="6858000"/>
          </a:xfrm>
          <a:prstGeom prst="rect">
            <a:avLst/>
          </a:prstGeom>
          <a:solidFill>
            <a:srgbClr val="D7EECD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141320" y="0"/>
            <a:ext cx="230280" cy="6858000"/>
          </a:xfrm>
          <a:prstGeom prst="rect">
            <a:avLst/>
          </a:prstGeom>
          <a:solidFill>
            <a:srgbClr val="ECF7E7">
              <a:alpha val="7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26" name="Google Shape;26;p2"/>
          <p:cNvCxnSpPr/>
          <p:nvPr/>
        </p:nvCxnSpPr>
        <p:spPr>
          <a:xfrm>
            <a:off x="106344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BFE5AD">
                <a:alpha val="7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2"/>
          <p:cNvCxnSpPr/>
          <p:nvPr/>
        </p:nvCxnSpPr>
        <p:spPr>
          <a:xfrm>
            <a:off x="914400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ECF7E7">
                <a:alpha val="8274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2"/>
          <p:cNvCxnSpPr/>
          <p:nvPr/>
        </p:nvCxnSpPr>
        <p:spPr>
          <a:xfrm>
            <a:off x="854112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BFE5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Google Shape;29;p2"/>
          <p:cNvCxnSpPr/>
          <p:nvPr/>
        </p:nvCxnSpPr>
        <p:spPr>
          <a:xfrm>
            <a:off x="1726640" y="0"/>
            <a:ext cx="0" cy="6858000"/>
          </a:xfrm>
          <a:prstGeom prst="straightConnector1">
            <a:avLst/>
          </a:prstGeom>
          <a:noFill/>
          <a:ln cap="flat" cmpd="sng" w="28575">
            <a:solidFill>
              <a:srgbClr val="BFE5AD">
                <a:alpha val="8196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10668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BFE5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2"/>
          <p:cNvCxnSpPr/>
          <p:nvPr/>
        </p:nvCxnSpPr>
        <p:spPr>
          <a:xfrm>
            <a:off x="9113856" y="0"/>
            <a:ext cx="0" cy="6858000"/>
          </a:xfrm>
          <a:prstGeom prst="straightConnector1">
            <a:avLst/>
          </a:prstGeom>
          <a:noFill/>
          <a:ln cap="flat" cmpd="thickThin" w="57150">
            <a:solidFill>
              <a:srgbClr val="BFE5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2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BFE5AD">
              <a:alpha val="5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309632" y="4866752"/>
            <a:ext cx="641424" cy="641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091080" y="5500632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1664208" y="5788152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1325544" y="4928702"/>
            <a:ext cx="609600" cy="51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None/>
              <a:defRPr b="0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2" name="Google Shape;122;p11"/>
          <p:cNvSpPr txBox="1"/>
          <p:nvPr>
            <p:ph idx="1" type="body"/>
          </p:nvPr>
        </p:nvSpPr>
        <p:spPr>
          <a:xfrm rot="5400000">
            <a:off x="1754124" y="303276"/>
            <a:ext cx="4873752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24" name="Google Shape;124;p11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25" name="Google Shape;125;p11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type="title"/>
          </p:nvPr>
        </p:nvSpPr>
        <p:spPr>
          <a:xfrm rot="5400000">
            <a:off x="4541837" y="2362202"/>
            <a:ext cx="5851525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None/>
              <a:defRPr b="0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Google Shape;128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29" name="Google Shape;129;p12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None/>
              <a:defRPr b="0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4" name="Google Shape;44;p3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showMasterSp="0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2286000" y="2895600"/>
            <a:ext cx="6172200" cy="20535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None/>
              <a:defRPr b="1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2286000" y="5010150"/>
            <a:ext cx="6172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0" type="dt"/>
          </p:nvPr>
        </p:nvSpPr>
        <p:spPr>
          <a:xfrm rot="5400000">
            <a:off x="7763256" y="1170432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1" type="ftr"/>
          </p:nvPr>
        </p:nvSpPr>
        <p:spPr>
          <a:xfrm rot="5400000">
            <a:off x="7077456" y="4178808"/>
            <a:ext cx="36576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0" name="Google Shape;50;p4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BFE5AD">
              <a:alpha val="5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276336" y="0"/>
            <a:ext cx="104664" cy="6858000"/>
          </a:xfrm>
          <a:prstGeom prst="rect">
            <a:avLst/>
          </a:prstGeom>
          <a:solidFill>
            <a:srgbClr val="D7EECD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990600" y="0"/>
            <a:ext cx="181872" cy="6858000"/>
          </a:xfrm>
          <a:prstGeom prst="rect">
            <a:avLst/>
          </a:prstGeom>
          <a:solidFill>
            <a:srgbClr val="D7EECD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1141320" y="0"/>
            <a:ext cx="230280" cy="6858000"/>
          </a:xfrm>
          <a:prstGeom prst="rect">
            <a:avLst/>
          </a:prstGeom>
          <a:solidFill>
            <a:srgbClr val="ECF7E7">
              <a:alpha val="7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54" name="Google Shape;54;p4"/>
          <p:cNvCxnSpPr/>
          <p:nvPr/>
        </p:nvCxnSpPr>
        <p:spPr>
          <a:xfrm>
            <a:off x="106344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BFE5AD">
                <a:alpha val="7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4"/>
          <p:cNvCxnSpPr/>
          <p:nvPr/>
        </p:nvCxnSpPr>
        <p:spPr>
          <a:xfrm>
            <a:off x="914400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ECF7E7">
                <a:alpha val="8274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4"/>
          <p:cNvCxnSpPr/>
          <p:nvPr/>
        </p:nvCxnSpPr>
        <p:spPr>
          <a:xfrm>
            <a:off x="854112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BFE5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4"/>
          <p:cNvCxnSpPr/>
          <p:nvPr/>
        </p:nvCxnSpPr>
        <p:spPr>
          <a:xfrm>
            <a:off x="1726640" y="0"/>
            <a:ext cx="0" cy="6858000"/>
          </a:xfrm>
          <a:prstGeom prst="straightConnector1">
            <a:avLst/>
          </a:prstGeom>
          <a:noFill/>
          <a:ln cap="flat" cmpd="sng" w="28575">
            <a:solidFill>
              <a:srgbClr val="BFE5AD">
                <a:alpha val="8196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4"/>
          <p:cNvCxnSpPr/>
          <p:nvPr/>
        </p:nvCxnSpPr>
        <p:spPr>
          <a:xfrm>
            <a:off x="10668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BFE5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4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BFE5AD">
              <a:alpha val="5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1324704" y="4866752"/>
            <a:ext cx="641424" cy="641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1091080" y="5500632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1664208" y="5791200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1879040" y="4479888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65" name="Google Shape;65;p4"/>
          <p:cNvCxnSpPr/>
          <p:nvPr/>
        </p:nvCxnSpPr>
        <p:spPr>
          <a:xfrm>
            <a:off x="9097944" y="0"/>
            <a:ext cx="0" cy="6858000"/>
          </a:xfrm>
          <a:prstGeom prst="straightConnector1">
            <a:avLst/>
          </a:prstGeom>
          <a:noFill/>
          <a:ln cap="flat" cmpd="thickThin" w="57150">
            <a:solidFill>
              <a:srgbClr val="BFE5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4"/>
          <p:cNvSpPr txBox="1"/>
          <p:nvPr>
            <p:ph idx="12" type="sldNum"/>
          </p:nvPr>
        </p:nvSpPr>
        <p:spPr>
          <a:xfrm>
            <a:off x="1340616" y="4928702"/>
            <a:ext cx="609600" cy="51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None/>
              <a:defRPr b="0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5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2" name="Google Shape;72;p5"/>
          <p:cNvSpPr txBox="1"/>
          <p:nvPr>
            <p:ph idx="1" type="body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3" name="Google Shape;73;p5"/>
          <p:cNvSpPr txBox="1"/>
          <p:nvPr>
            <p:ph idx="2" type="body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title"/>
          </p:nvPr>
        </p:nvSpPr>
        <p:spPr>
          <a:xfrm>
            <a:off x="457200" y="27305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None/>
              <a:defRPr b="0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6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457200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2" type="body"/>
          </p:nvPr>
        </p:nvSpPr>
        <p:spPr>
          <a:xfrm>
            <a:off x="4371975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1" name="Google Shape;81;p6"/>
          <p:cNvSpPr/>
          <p:nvPr>
            <p:ph idx="3" type="body"/>
          </p:nvPr>
        </p:nvSpPr>
        <p:spPr>
          <a:xfrm>
            <a:off x="457200" y="1569720"/>
            <a:ext cx="3657600" cy="65836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1" i="0" sz="20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2" name="Google Shape;82;p6"/>
          <p:cNvSpPr/>
          <p:nvPr>
            <p:ph idx="4" type="body"/>
          </p:nvPr>
        </p:nvSpPr>
        <p:spPr>
          <a:xfrm>
            <a:off x="4343400" y="1569720"/>
            <a:ext cx="3657600" cy="65836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1" i="0" sz="20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None/>
              <a:defRPr b="0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7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7" name="Google Shape;87;p7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showMasterSp="0" type="objTx">
  <p:cSld name="OBJECT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9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rgbClr val="BFE5AD">
                <a:alpha val="9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9"/>
          <p:cNvSpPr txBox="1"/>
          <p:nvPr>
            <p:ph type="title"/>
          </p:nvPr>
        </p:nvSpPr>
        <p:spPr>
          <a:xfrm rot="5400000">
            <a:off x="3371850" y="3200400"/>
            <a:ext cx="6309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None/>
              <a:defRPr b="1" i="0" sz="2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9"/>
          <p:cNvSpPr txBox="1"/>
          <p:nvPr>
            <p:ph idx="1" type="body"/>
          </p:nvPr>
        </p:nvSpPr>
        <p:spPr>
          <a:xfrm>
            <a:off x="6812280" y="274320"/>
            <a:ext cx="1527048" cy="4983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cxnSp>
        <p:nvCxnSpPr>
          <p:cNvPr id="96" name="Google Shape;96;p9"/>
          <p:cNvCxnSpPr/>
          <p:nvPr/>
        </p:nvCxnSpPr>
        <p:spPr>
          <a:xfrm>
            <a:off x="62484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rgbClr val="BFE5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9"/>
          <p:cNvCxnSpPr/>
          <p:nvPr/>
        </p:nvCxnSpPr>
        <p:spPr>
          <a:xfrm>
            <a:off x="6192296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9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9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BFE5AD">
              <a:alpha val="8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00" name="Google Shape;100;p9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9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304800" y="274320"/>
            <a:ext cx="5638800" cy="6327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3" name="Google Shape;103;p9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5" name="Google Shape;105;p9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showMasterSp="0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0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rgbClr val="BFE5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0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9" name="Google Shape;109;p10"/>
          <p:cNvSpPr txBox="1"/>
          <p:nvPr>
            <p:ph type="title"/>
          </p:nvPr>
        </p:nvSpPr>
        <p:spPr>
          <a:xfrm rot="5400000">
            <a:off x="3350133" y="3200400"/>
            <a:ext cx="6309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None/>
              <a:defRPr b="1" i="0" sz="2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10"/>
          <p:cNvSpPr/>
          <p:nvPr>
            <p:ph idx="2" type="pic"/>
          </p:nvPr>
        </p:nvSpPr>
        <p:spPr>
          <a:xfrm>
            <a:off x="0" y="0"/>
            <a:ext cx="61722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84480" lvl="1" marL="64008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190500" lvl="2" marL="9144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185419" lvl="3" marL="118872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193039" lvl="4" marL="146304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187960" lvl="5" marL="173736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182879" lvl="6" marL="2011679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190500" lvl="7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185420" lvl="8" marL="256032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6765798" y="264795"/>
            <a:ext cx="1524000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8956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●"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667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6FB733"/>
              </a:buClr>
              <a:buSzPts val="600"/>
              <a:buFont typeface="Noto Sans Symbols"/>
              <a:buChar char="•"/>
              <a:defRPr b="0" i="0" sz="1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62889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BFE5AD"/>
              </a:buClr>
              <a:buSzPts val="540"/>
              <a:buFont typeface="Noto Sans Symbols"/>
              <a:buChar char="•"/>
              <a:defRPr b="0" i="0" sz="9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67461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F3A9BD"/>
              </a:buClr>
              <a:buSzPts val="612"/>
              <a:buFont typeface="Noto Sans Symbols"/>
              <a:buChar char="●"/>
              <a:defRPr b="0" i="0" sz="9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cxnSp>
        <p:nvCxnSpPr>
          <p:cNvPr id="112" name="Google Shape;112;p10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0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BFE5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14" name="Google Shape;114;p10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0"/>
          <p:cNvCxnSpPr/>
          <p:nvPr/>
        </p:nvCxnSpPr>
        <p:spPr>
          <a:xfrm>
            <a:off x="62484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rgbClr val="BFE5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0"/>
          <p:cNvCxnSpPr/>
          <p:nvPr/>
        </p:nvCxnSpPr>
        <p:spPr>
          <a:xfrm>
            <a:off x="6192296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0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18" name="Google Shape;118;p10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9" name="Google Shape;119;p10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rgbClr val="BFE5AD">
                <a:alpha val="9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None/>
              <a:defRPr b="0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FB733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BFE5AD"/>
              </a:buClr>
              <a:buSzPts val="108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3A9BD"/>
              </a:buClr>
              <a:buSzPts val="1088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BFE5AD"/>
              </a:buClr>
              <a:buSzPts val="840"/>
              <a:buFont typeface="Noto Sans Symbols"/>
              <a:buChar char="○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FB733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cxnSp>
        <p:nvCxnSpPr>
          <p:cNvPr id="11" name="Google Shape;11;p1"/>
          <p:cNvCxnSpPr/>
          <p:nvPr/>
        </p:nvCxnSpPr>
        <p:spPr>
          <a:xfrm>
            <a:off x="76200" y="0"/>
            <a:ext cx="0" cy="6858000"/>
          </a:xfrm>
          <a:prstGeom prst="straightConnector1">
            <a:avLst/>
          </a:prstGeom>
          <a:noFill/>
          <a:ln cap="flat" cmpd="thickThin" w="57150">
            <a:solidFill>
              <a:srgbClr val="BFE5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1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1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BFE5AD">
              <a:alpha val="8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4" name="Google Shape;14;p1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0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0B6LAZEbdy4GjMmJyVVNZVEJybWc/view" TargetMode="External"/><Relationship Id="rId4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0B6LAZEbdy4GjQ2QxZWR6ZzJ0UWM/view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type="ctrTitle"/>
          </p:nvPr>
        </p:nvSpPr>
        <p:spPr>
          <a:xfrm>
            <a:off x="1785918" y="1571612"/>
            <a:ext cx="6291282" cy="19288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1" i="0" lang="es-ES" sz="32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Algoritmo inteligente para jugar automáticamente al póker</a:t>
            </a:r>
            <a:endParaRPr b="1" i="0" sz="28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1371600" y="5500702"/>
            <a:ext cx="6400800" cy="1109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1" i="0" lang="es-ES" sz="18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Autor: Briones Fernández, Rubén</a:t>
            </a:r>
            <a:endParaRPr/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1" i="0" lang="es-ES" sz="18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Tutor: Sáez Barona, Sergio</a:t>
            </a:r>
            <a:endParaRPr/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1" i="0" lang="es-ES" sz="18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2016 - 2017</a:t>
            </a:r>
            <a:endParaRPr b="1" i="0" sz="1800" u="none" cap="none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Vicent\Desktop\marca_UPV_principal_negro300.png" id="138" name="Google Shape;1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44" y="97773"/>
            <a:ext cx="3157526" cy="1116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aijicu1\Escritorio\portada PFC\STINF_Principal_V_B.jpg" id="139" name="Google Shape;13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5140" y="130431"/>
            <a:ext cx="2155108" cy="94111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3"/>
          <p:cNvSpPr/>
          <p:nvPr/>
        </p:nvSpPr>
        <p:spPr>
          <a:xfrm>
            <a:off x="1928794" y="3786190"/>
            <a:ext cx="6143668" cy="735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Trabajo Fin de Grado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i="0" lang="es-ES" sz="1600" u="none" cap="none" strike="noStrike">
                <a:solidFill>
                  <a:srgbClr val="40404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Grado en Ingeniería Informática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Diseño: Capa de Presentación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457200" y="928670"/>
            <a:ext cx="7715200" cy="5545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74638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Utilizamos el patrón Observador para notificar a cada una de las vistas de las cartas que van saliendo.</a:t>
            </a:r>
            <a:endParaRPr b="0" i="0" sz="20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Ruben\Documents\01 Ruben\01 Educacion\06 UPV - ETSINF\4º repetido\TFG\Figuras\capturas\vista general bonita.png" id="201" name="Google Shape;2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183" y="1743262"/>
            <a:ext cx="8397369" cy="4926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Diseño: Capa de Lógica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457200" y="928670"/>
            <a:ext cx="8075240" cy="5545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74638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Utilizamos el patrón Estrategia para poder cambiar las estrategias de cada calle (decididores) en tiempo de ejecución.</a:t>
            </a:r>
            <a:endParaRPr b="0" i="0" sz="20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Ruben\Documents\01 Ruben\01 Educacion\06 UPV - ETSINF\4º repetido\TFG\Diagramas\DiagramaParte4.png" id="208" name="Google Shape;2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672" y="1769405"/>
            <a:ext cx="5085209" cy="489995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1547664" y="4221088"/>
            <a:ext cx="5040560" cy="108012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Diseño: Capa de Persistencia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457200" y="908720"/>
            <a:ext cx="7467600" cy="556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Guardamos en un fichero un </a:t>
            </a:r>
            <a:r>
              <a:rPr b="0" i="1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log</a:t>
            </a: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de la aplicación.</a:t>
            </a:r>
            <a:endParaRPr/>
          </a:p>
          <a:p>
            <a:pPr indent="-274320" lvl="0" marL="27432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Leemos de ficheros de texto los rangos </a:t>
            </a:r>
            <a:r>
              <a:rPr b="0" i="1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preflop</a:t>
            </a: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que utilizará nuestro algoritmo.</a:t>
            </a:r>
            <a:endParaRPr b="0" i="0" sz="20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Ruben\Documents\01 Ruben\01 Educacion\06 UPV - ETSINF\4º repetido\TFG\Figuras\rango SB HU.png" id="216" name="Google Shape;2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2016224"/>
            <a:ext cx="4272463" cy="479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26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Detalles de Implementación: Tecnologías</a:t>
            </a:r>
            <a:endParaRPr b="0" i="0" sz="26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Ruben\Documents\01 Ruben\01 Educacion\06 UPV - ETSINF\4º repetido\TFG\Figuras\logo java.png" id="222" name="Google Shape;2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416" y="1340768"/>
            <a:ext cx="3177488" cy="1944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uben\Documents\01 Ruben\01 Educacion\06 UPV - ETSINF\4º repetido\TFG\Figuras\logo javafx.png" id="223" name="Google Shape;22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944" y="1412776"/>
            <a:ext cx="4312815" cy="179943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467544" y="3717032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26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Detalles de Implementación: Librerías</a:t>
            </a:r>
            <a:endParaRPr b="0" i="0" sz="26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457200" y="4437112"/>
            <a:ext cx="7467600" cy="203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Librería Steve Brecher: calcula la probabilidad de victoria en </a:t>
            </a:r>
            <a:r>
              <a:rPr b="0" i="1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river</a:t>
            </a: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(</a:t>
            </a:r>
            <a:r>
              <a:rPr b="0" i="1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equity</a:t>
            </a: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 de una mano concreta contra otra mano concreta en el </a:t>
            </a:r>
            <a:r>
              <a:rPr b="0" i="1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Texas Hold’em</a:t>
            </a: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/>
          </a:p>
          <a:p>
            <a:pPr indent="-284163" lvl="0" marL="627063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La ampliamos para poder calcular la </a:t>
            </a:r>
            <a:r>
              <a:rPr b="0" i="1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equity</a:t>
            </a: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de una mano concreta contra un rango.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Pruebas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467544" y="910461"/>
            <a:ext cx="74168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Mecánica del funcionamiento de la aplicación durante el transcurso de una mano completa.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ambiar estratega.png" id="232" name="Google Shape;23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46677"/>
            <a:ext cx="7467600" cy="4380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mbiar estratega.png" id="233" name="Google Shape;233;p26"/>
          <p:cNvPicPr preferRelativeResize="0"/>
          <p:nvPr/>
        </p:nvPicPr>
        <p:blipFill rotWithShape="1">
          <a:blip r:embed="rId3">
            <a:alphaModFix/>
          </a:blip>
          <a:srcRect b="24644" l="66535" r="2100" t="60819"/>
          <a:stretch/>
        </p:blipFill>
        <p:spPr>
          <a:xfrm>
            <a:off x="4716016" y="4365104"/>
            <a:ext cx="3707904" cy="1008112"/>
          </a:xfrm>
          <a:prstGeom prst="roundRect">
            <a:avLst>
              <a:gd fmla="val 16667" name="adj"/>
            </a:avLst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0.png" id="234" name="Google Shape;2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9" y="1916832"/>
            <a:ext cx="7776863" cy="4144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uben\Documents\01 Ruben\01 Educacion\06 UPV - ETSINF\4º repetido\TFG\Figuras\capturas\mano1\1..png" id="235" name="Google Shape;23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477" y="1912786"/>
            <a:ext cx="7371891" cy="43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5436096" y="2276872"/>
            <a:ext cx="864096" cy="25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5436096" y="5301208"/>
            <a:ext cx="2232248" cy="28803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Ruben\Documents\01 Ruben\01 Educacion\06 UPV - ETSINF\4º repetido\TFG\Figuras\capturas\mano1\2.png" id="238" name="Google Shape;23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528" y="1772816"/>
            <a:ext cx="7733245" cy="4536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uben\Documents\01 Ruben\01 Educacion\06 UPV - ETSINF\4º repetido\TFG\Figuras\capturas\mano1\7.png" id="239" name="Google Shape;23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3528" y="1772816"/>
            <a:ext cx="7733245" cy="45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/>
          <p:nvPr/>
        </p:nvSpPr>
        <p:spPr>
          <a:xfrm>
            <a:off x="3419872" y="3212976"/>
            <a:ext cx="1080120" cy="18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5508104" y="2420888"/>
            <a:ext cx="1368152" cy="216024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Ruben\Documents\01 Ruben\01 Educacion\06 UPV - ETSINF\4º repetido\TFG\Figuras\capturas\mano1\8.png" id="242" name="Google Shape;242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3528" y="1772816"/>
            <a:ext cx="7733243" cy="4536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/>
          <p:nvPr/>
        </p:nvSpPr>
        <p:spPr>
          <a:xfrm>
            <a:off x="323528" y="2132856"/>
            <a:ext cx="720080" cy="28803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Ruben\Documents\01 Ruben\01 Educacion\06 UPV - ETSINF\4º repetido\TFG\Figuras\capturas\mano1\9.png" id="244" name="Google Shape;244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3528" y="1772816"/>
            <a:ext cx="7733244" cy="4536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>
            <a:off x="5436096" y="2132856"/>
            <a:ext cx="2016224" cy="108012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5436096" y="5373216"/>
            <a:ext cx="1728192" cy="216024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Ruben\Documents\01 Ruben\01 Educacion\06 UPV - ETSINF\4º repetido\TFG\Figuras\capturas\mano1\11.png" id="247" name="Google Shape;247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6634" y="2060848"/>
            <a:ext cx="7701493" cy="4104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uben\Documents\01 Ruben\01 Educacion\06 UPV - ETSINF\4º repetido\TFG\Figuras\capturas\mano1\12.png" id="248" name="Google Shape;248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3528" y="1772816"/>
            <a:ext cx="7776864" cy="456209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/>
          <p:nvPr/>
        </p:nvSpPr>
        <p:spPr>
          <a:xfrm>
            <a:off x="323528" y="5589240"/>
            <a:ext cx="5184576" cy="79208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995936" y="5949280"/>
            <a:ext cx="360040" cy="36004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5508104" y="5373216"/>
            <a:ext cx="1656184" cy="25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Ruben\Documents\01 Ruben\01 Educacion\06 UPV - ETSINF\4º repetido\TFG\Figuras\capturas\mano1\15.png" id="252" name="Google Shape;252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1520" y="1988840"/>
            <a:ext cx="7836608" cy="4176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uben\Documents\01 Ruben\01 Educacion\06 UPV - ETSINF\4º repetido\TFG\Figuras\capturas\mano1\16.png" id="253" name="Google Shape;253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1520" y="1988840"/>
            <a:ext cx="7876821" cy="419789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/>
          <p:nvPr/>
        </p:nvSpPr>
        <p:spPr>
          <a:xfrm>
            <a:off x="2123728" y="2996952"/>
            <a:ext cx="936104" cy="79208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Ruben\Documents\01 Ruben\01 Educacion\06 UPV - ETSINF\4º repetido\TFG\Figuras\capturas\mano1\12.png" id="255" name="Google Shape;255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3528" y="1772816"/>
            <a:ext cx="7733245" cy="45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>
            <a:off x="1547664" y="4797152"/>
            <a:ext cx="234000" cy="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Pruebas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467544" y="910461"/>
            <a:ext cx="75608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Demo que muestra cómo se van resaltando los combos que tienen la jugada sobre la que situamos el puntero del ratón.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63" name="Google Shape;263;p27" title="resaltados-recortado2-_2_-converted-with-Clipchamp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675" y="1894850"/>
            <a:ext cx="5912575" cy="4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Pruebas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467544" y="910461"/>
            <a:ext cx="7416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Ejemplo de gráfica de resultados.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gráfica3.png" id="270" name="Google Shape;27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752" y="1556792"/>
            <a:ext cx="3773425" cy="47453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ráfica.png" id="271" name="Google Shape;2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616" y="1484784"/>
            <a:ext cx="6124314" cy="482614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Pruebas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467544" y="910461"/>
            <a:ext cx="75608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Vídeo en el que se muestra una demo del algoritmo jugando de forma totalmente automáticamente contra Clever Piggy. (velocidad 300%)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78" name="Google Shape;278;p29" title="automatico con espera (2)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063" y="1892450"/>
            <a:ext cx="5621867" cy="42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Conclusiones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457200" y="1071546"/>
            <a:ext cx="7467600" cy="5402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4"/>
              <a:buFont typeface="Noto Sans Symbols"/>
              <a:buChar char="•"/>
            </a:pPr>
            <a:r>
              <a:rPr b="0" i="0" lang="es-ES" sz="222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Conclusiones Técnicas</a:t>
            </a:r>
            <a:endParaRPr/>
          </a:p>
          <a:p>
            <a:pPr indent="-284480" lvl="1" marL="640080" marR="0" rtl="0" algn="l">
              <a:spcBef>
                <a:spcPts val="388"/>
              </a:spcBef>
              <a:spcAft>
                <a:spcPts val="0"/>
              </a:spcAft>
              <a:buClr>
                <a:schemeClr val="accent1"/>
              </a:buClr>
              <a:buSzPts val="1554"/>
              <a:buFont typeface="Noto Sans Symbols"/>
              <a:buChar char="●"/>
            </a:pPr>
            <a:r>
              <a:rPr b="0" i="0" lang="es-ES" sz="1942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Algoritmo implementado con éxito.</a:t>
            </a:r>
            <a:endParaRPr/>
          </a:p>
          <a:p>
            <a:pPr indent="-284480" lvl="1" marL="640080" marR="0" rtl="0" algn="l">
              <a:spcBef>
                <a:spcPts val="388"/>
              </a:spcBef>
              <a:spcAft>
                <a:spcPts val="0"/>
              </a:spcAft>
              <a:buClr>
                <a:schemeClr val="accent1"/>
              </a:buClr>
              <a:buSzPts val="1554"/>
              <a:buFont typeface="Noto Sans Symbols"/>
              <a:buChar char="●"/>
            </a:pPr>
            <a:r>
              <a:rPr b="0" i="0" lang="es-ES" sz="1942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Interfaz amigable e intuitiva.</a:t>
            </a:r>
            <a:endParaRPr/>
          </a:p>
          <a:p>
            <a:pPr indent="-284480" lvl="1" marL="640080" marR="0" rtl="0" algn="l">
              <a:spcBef>
                <a:spcPts val="388"/>
              </a:spcBef>
              <a:spcAft>
                <a:spcPts val="0"/>
              </a:spcAft>
              <a:buClr>
                <a:schemeClr val="accent1"/>
              </a:buClr>
              <a:buSzPts val="1554"/>
              <a:buFont typeface="Noto Sans Symbols"/>
              <a:buChar char="●"/>
            </a:pPr>
            <a:r>
              <a:rPr b="0" i="0" lang="es-ES" sz="1942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Nuestro algoritmo ha podido competir perfectamente contra el algoritmo de Clever Piggy (muestra insuficiente estadísticamente).</a:t>
            </a:r>
            <a:endParaRPr/>
          </a:p>
          <a:p>
            <a:pPr indent="-284480" lvl="1" marL="640080" marR="0" rtl="0" algn="l">
              <a:spcBef>
                <a:spcPts val="388"/>
              </a:spcBef>
              <a:spcAft>
                <a:spcPts val="0"/>
              </a:spcAft>
              <a:buClr>
                <a:schemeClr val="accent1"/>
              </a:buClr>
              <a:buSzPts val="1554"/>
              <a:buFont typeface="Noto Sans Symbols"/>
              <a:buChar char="●"/>
            </a:pPr>
            <a:r>
              <a:rPr b="0" i="0" lang="es-ES" sz="1942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Adaptación de la estrategia inicial de 25BB (ampliamente dominada) a una estrategia de 200BB (poco dominada).</a:t>
            </a:r>
            <a:endParaRPr/>
          </a:p>
          <a:p>
            <a:pPr indent="-185826" lvl="1" marL="640080" marR="0" rtl="0" algn="l">
              <a:spcBef>
                <a:spcPts val="388"/>
              </a:spcBef>
              <a:spcAft>
                <a:spcPts val="0"/>
              </a:spcAft>
              <a:buClr>
                <a:schemeClr val="accent1"/>
              </a:buClr>
              <a:buSzPts val="1554"/>
              <a:buFont typeface="Noto Sans Symbols"/>
              <a:buNone/>
            </a:pPr>
            <a:r>
              <a:t/>
            </a:r>
            <a:endParaRPr b="0" i="0" sz="1942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74320" lvl="0" marL="27432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54"/>
              <a:buFont typeface="Noto Sans Symbols"/>
              <a:buChar char="•"/>
            </a:pPr>
            <a:r>
              <a:rPr b="0" i="0" lang="es-ES" sz="222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Conclusiones Personales</a:t>
            </a:r>
            <a:endParaRPr/>
          </a:p>
          <a:p>
            <a:pPr indent="-284480" lvl="1" marL="640080" marR="0" rtl="0" algn="l">
              <a:spcBef>
                <a:spcPts val="388"/>
              </a:spcBef>
              <a:spcAft>
                <a:spcPts val="0"/>
              </a:spcAft>
              <a:buClr>
                <a:schemeClr val="accent1"/>
              </a:buClr>
              <a:buSzPts val="1554"/>
              <a:buFont typeface="Noto Sans Symbols"/>
              <a:buChar char="●"/>
            </a:pPr>
            <a:r>
              <a:rPr b="0" i="0" lang="es-ES" sz="1942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Satisfacción personal tras haber terminado un proyecto que significaba un gran reto para mí.</a:t>
            </a:r>
            <a:endParaRPr/>
          </a:p>
          <a:p>
            <a:pPr indent="-284480" lvl="1" marL="640080" marR="0" rtl="0" algn="l">
              <a:spcBef>
                <a:spcPts val="388"/>
              </a:spcBef>
              <a:spcAft>
                <a:spcPts val="0"/>
              </a:spcAft>
              <a:buClr>
                <a:schemeClr val="accent1"/>
              </a:buClr>
              <a:buSzPts val="1554"/>
              <a:buFont typeface="Noto Sans Symbols"/>
              <a:buChar char="●"/>
            </a:pPr>
            <a:r>
              <a:rPr b="0" i="0" lang="es-ES" sz="1942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Afianzar los conocimientos sobre las tecnologías utilizadas.</a:t>
            </a:r>
            <a:endParaRPr b="0" i="0" sz="1942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4480" lvl="1" marL="640080" marR="0" rtl="0" algn="l">
              <a:spcBef>
                <a:spcPts val="388"/>
              </a:spcBef>
              <a:spcAft>
                <a:spcPts val="0"/>
              </a:spcAft>
              <a:buClr>
                <a:schemeClr val="accent1"/>
              </a:buClr>
              <a:buSzPts val="1554"/>
              <a:buFont typeface="Noto Sans Symbols"/>
              <a:buChar char="●"/>
            </a:pPr>
            <a:r>
              <a:rPr b="0" i="0" lang="es-ES" sz="1942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Mejorar mis conocimientos sobre la estrategia óptima del póker.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ctrTitle"/>
          </p:nvPr>
        </p:nvSpPr>
        <p:spPr>
          <a:xfrm>
            <a:off x="1785918" y="1571612"/>
            <a:ext cx="6291282" cy="19288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1" i="0" lang="es-ES" sz="32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Algoritmo inteligente para jugar automáticamente al póker</a:t>
            </a:r>
            <a:endParaRPr b="1" i="0" sz="28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90" name="Google Shape;290;p31"/>
          <p:cNvSpPr txBox="1"/>
          <p:nvPr>
            <p:ph idx="1" type="subTitle"/>
          </p:nvPr>
        </p:nvSpPr>
        <p:spPr>
          <a:xfrm>
            <a:off x="1371600" y="5500702"/>
            <a:ext cx="6400800" cy="1109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1" i="0" lang="es-ES" sz="18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Autor: Briones Fernández, Rubén</a:t>
            </a:r>
            <a:endParaRPr/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1" i="0" lang="es-ES" sz="18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Tutor: Sáez Barona, Sergio</a:t>
            </a:r>
            <a:endParaRPr/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1" i="0" lang="es-ES" sz="18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2016 - 2017</a:t>
            </a:r>
            <a:endParaRPr b="1" i="0" sz="1800" u="none" cap="none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Vicent\Desktop\marca_UPV_principal_negro300.png" id="291" name="Google Shape;2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44" y="97773"/>
            <a:ext cx="3157526" cy="1116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aijicu1\Escritorio\portada PFC\STINF_Principal_V_B.jpg" id="292" name="Google Shape;29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5140" y="130431"/>
            <a:ext cx="2155108" cy="94111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/>
          <p:nvPr/>
        </p:nvSpPr>
        <p:spPr>
          <a:xfrm>
            <a:off x="1928794" y="3786190"/>
            <a:ext cx="6143668" cy="735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Trabajo Fin de Grado</a:t>
            </a:r>
            <a:endParaRPr sz="16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40404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Grado en Ingeniería Informática</a:t>
            </a:r>
            <a:endParaRPr sz="16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Índice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460742" y="1121228"/>
            <a:ext cx="7567642" cy="5188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1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Introducción</a:t>
            </a:r>
            <a:endParaRPr/>
          </a:p>
          <a:p>
            <a:pPr indent="-273050" lvl="1" marL="273050" marR="0" rtl="0" algn="l">
              <a:spcBef>
                <a:spcPts val="16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Motivación</a:t>
            </a:r>
            <a:endParaRPr/>
          </a:p>
          <a:p>
            <a:pPr indent="-273050" lvl="1" marL="273050" marR="0" rtl="0" algn="l">
              <a:spcBef>
                <a:spcPts val="16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Estudio de Mercado</a:t>
            </a:r>
            <a:endParaRPr/>
          </a:p>
          <a:p>
            <a:pPr indent="-273050" lvl="1" marL="273050" marR="0" rtl="0" algn="l">
              <a:spcBef>
                <a:spcPts val="16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Especificación de Requisitos</a:t>
            </a:r>
            <a:endParaRPr/>
          </a:p>
          <a:p>
            <a:pPr indent="-273050" lvl="1" marL="273050" marR="0" rtl="0" algn="l">
              <a:spcBef>
                <a:spcPts val="16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Análisis</a:t>
            </a:r>
            <a:endParaRPr/>
          </a:p>
          <a:p>
            <a:pPr indent="-273050" lvl="1" marL="273050" marR="0" rtl="0" algn="l">
              <a:spcBef>
                <a:spcPts val="16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Diseño</a:t>
            </a:r>
            <a:endParaRPr/>
          </a:p>
          <a:p>
            <a:pPr indent="-273050" lvl="1" marL="273050" marR="0" rtl="0" algn="l">
              <a:spcBef>
                <a:spcPts val="16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Detalles de Implementación</a:t>
            </a:r>
            <a:endParaRPr/>
          </a:p>
          <a:p>
            <a:pPr indent="-273050" lvl="1" marL="273050" marR="0" rtl="0" algn="l">
              <a:spcBef>
                <a:spcPts val="16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Pruebas</a:t>
            </a:r>
            <a:endParaRPr/>
          </a:p>
          <a:p>
            <a:pPr indent="-273050" lvl="1" marL="273050" marR="0" rtl="0" algn="l">
              <a:spcBef>
                <a:spcPts val="16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Conclusiones</a:t>
            </a:r>
            <a:endParaRPr b="0" i="0" sz="24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Introducción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457200" y="1124744"/>
            <a:ext cx="7467600" cy="5545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¿Qué es el póker?</a:t>
            </a:r>
            <a:endParaRPr/>
          </a:p>
          <a:p>
            <a:pPr indent="-274320" lvl="0" marL="274320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La modalidad más conocida es el </a:t>
            </a:r>
            <a:r>
              <a:rPr b="0" i="1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Texas Hold’em </a:t>
            </a: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en su variante sin límite de apuesta.</a:t>
            </a:r>
            <a:endParaRPr/>
          </a:p>
          <a:p>
            <a:pPr indent="-274320" lvl="0" marL="274320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El póker es un juego de información imperfecta (a diferencia del ajedrez o las damas).</a:t>
            </a:r>
            <a:endParaRPr/>
          </a:p>
          <a:p>
            <a:pPr indent="-274320" lvl="0" marL="274320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 estima que en el </a:t>
            </a:r>
            <a:r>
              <a:rPr b="0" i="1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Texas Hold’em No-Limit </a:t>
            </a: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hay 10</a:t>
            </a:r>
            <a:r>
              <a:rPr b="0" baseline="3000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160 </a:t>
            </a: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posibles situaciones (en el ajedrez son 10</a:t>
            </a:r>
            <a:r>
              <a:rPr b="0" baseline="3000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120</a:t>
            </a: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).</a:t>
            </a:r>
            <a:endParaRPr/>
          </a:p>
          <a:p>
            <a:pPr indent="-274320" lvl="0" marL="274320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El póker es un juego de habilidad en el largo plazo. Aunque en el corto plazo está totalmente influenciado por el azar.</a:t>
            </a:r>
            <a:endParaRPr b="0" i="0" sz="24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Motivación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457200" y="1142984"/>
            <a:ext cx="7467600" cy="5330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Crear un algoritmo totalmente autónomo suponía todo un reto.</a:t>
            </a:r>
            <a:endParaRPr/>
          </a:p>
          <a:p>
            <a:pPr indent="-274320" lvl="0" marL="274320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Poder analizar cada situación desde un punto de vista totalmente estadístico.</a:t>
            </a:r>
            <a:endParaRPr/>
          </a:p>
          <a:p>
            <a:pPr indent="-274320" lvl="0" marL="274320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La posibilidad de eliminar el componente emocional existente en los humanos (</a:t>
            </a:r>
            <a:r>
              <a:rPr b="0" i="1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tilt</a:t>
            </a: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).</a:t>
            </a:r>
            <a:endParaRPr/>
          </a:p>
          <a:p>
            <a:pPr indent="-274320" lvl="0" marL="274320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Mercado con muy poca competencia (en un futuro se podría desplegar online nuestro algoritmo).</a:t>
            </a:r>
            <a:endParaRPr/>
          </a:p>
          <a:p>
            <a:pPr indent="-274320" lvl="0" marL="274320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Annual Computer Poker Competition.</a:t>
            </a:r>
            <a:endParaRPr/>
          </a:p>
          <a:p>
            <a:pPr indent="-167640" lvl="0" marL="274320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Estudio de Mercado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457200" y="1142984"/>
            <a:ext cx="5915000" cy="5330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Cepheus</a:t>
            </a:r>
            <a:endParaRPr b="0" i="0" sz="24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4480" lvl="1" marL="640080" marR="0" rtl="0" algn="l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Creado por Carnegie Mellon University.</a:t>
            </a:r>
            <a:endParaRPr/>
          </a:p>
          <a:p>
            <a:pPr indent="-284480" lvl="1" marL="64008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Modalidad </a:t>
            </a:r>
            <a:r>
              <a:rPr b="0" i="1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Heads-Up Limit Hold’em</a:t>
            </a: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/>
          </a:p>
          <a:p>
            <a:pPr indent="-284480" lvl="1" marL="64008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 “resuelto” el juego.</a:t>
            </a:r>
            <a:endParaRPr/>
          </a:p>
          <a:p>
            <a:pPr indent="-284480" lvl="1" marL="64008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Está disponible en línea.</a:t>
            </a:r>
            <a:endParaRPr/>
          </a:p>
          <a:p>
            <a:pPr indent="-284480" lvl="1" marL="64008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 analizaron 10</a:t>
            </a:r>
            <a:r>
              <a:rPr b="0" baseline="3000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20</a:t>
            </a: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manos (la complejidad de esta modalidad es de 3*10</a:t>
            </a:r>
            <a:r>
              <a:rPr b="0" baseline="3000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14</a:t>
            </a: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).</a:t>
            </a:r>
            <a:endParaRPr/>
          </a:p>
          <a:p>
            <a:pPr indent="-274320" lvl="0" marL="2743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Libratus</a:t>
            </a:r>
            <a:endParaRPr b="0" i="0" sz="24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4480" lvl="1" marL="640080" marR="0" rtl="0" algn="l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Creado por University of Alberta.</a:t>
            </a:r>
            <a:endParaRPr/>
          </a:p>
          <a:p>
            <a:pPr indent="-284480" lvl="1" marL="64008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Modalidad </a:t>
            </a:r>
            <a:r>
              <a:rPr b="0" i="1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Heads-Up No-Limit Hold’em</a:t>
            </a: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/>
          </a:p>
          <a:p>
            <a:pPr indent="-284480" lvl="1" marL="64008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 ha “resuelto” el juego.</a:t>
            </a:r>
            <a:endParaRPr/>
          </a:p>
          <a:p>
            <a:pPr indent="-284480" lvl="1" marL="64008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 está disponible en línea.</a:t>
            </a:r>
            <a:endParaRPr/>
          </a:p>
          <a:p>
            <a:pPr indent="-284480" lvl="1" marL="64008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 necesitaron 15 millones de horas de computación.</a:t>
            </a:r>
            <a:endParaRPr/>
          </a:p>
        </p:txBody>
      </p:sp>
      <p:pic>
        <p:nvPicPr>
          <p:cNvPr descr="C:\Users\Ruben\Documents\01 Ruben\01 Educacion\06 UPV - ETSINF\4º repetido\TFG\Figuras\1024px-Carnegie_Mellon_University_seal.svg.png"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1484784"/>
            <a:ext cx="2088232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uben\Documents\01 Ruben\01 Educacion\06 UPV - ETSINF\4º repetido\TFG\Figuras\Seal_of_the_University_of_Alberta.gif" id="166" name="Google Shape;16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2200" y="3933056"/>
            <a:ext cx="2171567" cy="218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Estudio de Mercado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457200" y="1142984"/>
            <a:ext cx="7643192" cy="2790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Clever Piggy</a:t>
            </a:r>
            <a:endParaRPr b="0" i="0" sz="24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4480" lvl="1" marL="640080" marR="0" rtl="0" algn="l">
              <a:spcBef>
                <a:spcPts val="10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Modalidad </a:t>
            </a:r>
            <a:r>
              <a:rPr b="0" i="1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Heads-Up Limit Hold’em</a:t>
            </a: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y </a:t>
            </a:r>
            <a:r>
              <a:rPr b="0" i="1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Heads-Up      No-Limit Hold’em</a:t>
            </a: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/>
          </a:p>
          <a:p>
            <a:pPr indent="-284480" lvl="1" marL="64008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Está disponible en línea (el único en la modalidad sin límite de apuesta).</a:t>
            </a:r>
            <a:endParaRPr/>
          </a:p>
          <a:p>
            <a:pPr indent="-284480" lvl="1" marL="64008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</a:pPr>
            <a:r>
              <a:rPr b="0" i="0" lang="es-ES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 obtenido buenos resultados en la Annual Computer Poker Competition.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467544" y="4077072"/>
            <a:ext cx="7643192" cy="235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Análisis crítico del estudio de mercado</a:t>
            </a:r>
            <a:endParaRPr/>
          </a:p>
          <a:p>
            <a:pPr indent="-274320" lvl="0" marL="27432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La mayoría de algoritmos no están disponibles para jugar contra ellos en línea.</a:t>
            </a:r>
            <a:endParaRPr/>
          </a:p>
          <a:p>
            <a:pPr indent="-274320" lvl="0" marL="27432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Ninguno es de código abierto ni ofrece una API que permita reutilizar su código. </a:t>
            </a:r>
            <a:endParaRPr b="0" i="0" sz="24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457200" y="274638"/>
            <a:ext cx="7467600" cy="511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27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ERS: Funcionalidades y Restricciones</a:t>
            </a:r>
            <a:endParaRPr b="0" i="0" sz="27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457200" y="1000108"/>
            <a:ext cx="7467600" cy="54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Funcionalidades:</a:t>
            </a:r>
            <a:endParaRPr/>
          </a:p>
          <a:p>
            <a:pPr indent="-277813" lvl="0" marL="53181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Analizar y entender la información de cada partida.</a:t>
            </a:r>
            <a:endParaRPr/>
          </a:p>
          <a:p>
            <a:pPr indent="-277813" lvl="0" marL="53181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Seleccionar la mejor jugada a ejecutar en cada momento según la estrategia definida.</a:t>
            </a:r>
            <a:endParaRPr/>
          </a:p>
          <a:p>
            <a:pPr indent="-277813" lvl="0" marL="53181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Ejecutar las acciones automáticamente, o dar la posibilidad al usuario de confirmarlas previamente.</a:t>
            </a:r>
            <a:endParaRPr/>
          </a:p>
          <a:p>
            <a:pPr indent="-277813" lvl="0" marL="53181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Mostrar toda la información referente al rango estimado del rival.</a:t>
            </a:r>
            <a:endParaRPr/>
          </a:p>
          <a:p>
            <a:pPr indent="-277813" lvl="0" marL="53181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Mostrar los resultados obtenidos por el algoritmo.</a:t>
            </a:r>
            <a:endParaRPr b="0" i="0" sz="11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74320" lvl="0" marL="2743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Restricciones:</a:t>
            </a:r>
            <a:endParaRPr/>
          </a:p>
          <a:p>
            <a:pPr indent="-277813" lvl="0" marL="53181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 le deberá proporcionar al algoritmo un historial con toda la información referente a la mano que se esté jugando.</a:t>
            </a:r>
            <a:endParaRPr/>
          </a:p>
          <a:p>
            <a:pPr indent="-277813" lvl="0" marL="53181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La estrategia utilizada por el algoritmo en cada calle deberá poder cambiarse en tiempo de ejecución.</a:t>
            </a:r>
            <a:endParaRPr/>
          </a:p>
          <a:p>
            <a:pPr indent="-277813" lvl="0" marL="53181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Tiempo de respuesta máximo por calle de 10 segundos.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Análisis: Casos de Uso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457200" y="928670"/>
            <a:ext cx="7467600" cy="5545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•"/>
            </a:pPr>
            <a:r>
              <a:rPr b="0" i="0" lang="es-ES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Siete casos de uso comentados con detalle en la memoria.</a:t>
            </a:r>
            <a:endParaRPr b="0" i="0" sz="24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C:\Users\Ruben\Documents\01 Ruben\01 Educacion\06 UPV - ETSINF\4º repetido\TFG\Figuras\caso de uso.PNG" id="186" name="Google Shape;18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916832"/>
            <a:ext cx="5639587" cy="2200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decasodeuso presentacion2.png" id="187" name="Google Shape;18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648" y="2420888"/>
            <a:ext cx="8210550" cy="64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457200" y="274638"/>
            <a:ext cx="7467600" cy="582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entury Schoolbook"/>
              <a:buNone/>
            </a:pPr>
            <a:r>
              <a:rPr b="0" i="0" lang="es-ES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Análisis: Diagrama de Clases</a:t>
            </a:r>
            <a:endParaRPr b="0" i="0" sz="3000" u="none" cap="small" strike="noStrike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Diagrama completo.png" id="193" name="Google Shape;19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52736"/>
            <a:ext cx="7467600" cy="54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95536" y="980728"/>
            <a:ext cx="33843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8.621 líneas de código agrupadas en 100 clases Java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rador">
  <a:themeElements>
    <a:clrScheme name="Metro">
      <a:dk1>
        <a:srgbClr val="000000"/>
      </a:dk1>
      <a:lt1>
        <a:srgbClr val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